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94660"/>
  </p:normalViewPr>
  <p:slideViewPr>
    <p:cSldViewPr>
      <p:cViewPr varScale="1">
        <p:scale>
          <a:sx n="68" d="100"/>
          <a:sy n="68" d="100"/>
        </p:scale>
        <p:origin x="108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2/28/2022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2/28/2022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2/28/2022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2/28/2022</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2/28/2022</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2/28/2022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2/28/2022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0.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101.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0.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19.png"/><Relationship Id="rId5" Type="http://schemas.openxmlformats.org/officeDocument/2006/relationships/image" Target="../media/image1190.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4.png"/><Relationship Id="rId4" Type="http://schemas.openxmlformats.org/officeDocument/2006/relationships/image" Target="../media/image123.wmf"/></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4.png"/><Relationship Id="rId4" Type="http://schemas.openxmlformats.org/officeDocument/2006/relationships/image" Target="../media/image123.wmf"/></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1.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
        <p:nvSpPr>
          <p:cNvPr id="6" name="Title 1"/>
          <p:cNvSpPr txBox="1">
            <a:spLocks/>
          </p:cNvSpPr>
          <p:nvPr/>
        </p:nvSpPr>
        <p:spPr>
          <a:xfrm>
            <a:off x="381000" y="2817537"/>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
        <p:nvSpPr>
          <p:cNvPr id="6" name="Title 1"/>
          <p:cNvSpPr txBox="1">
            <a:spLocks/>
          </p:cNvSpPr>
          <p:nvPr/>
        </p:nvSpPr>
        <p:spPr>
          <a:xfrm>
            <a:off x="612648" y="18288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6" name="Picture 6"/>
          <p:cNvPicPr>
            <a:picLocks noGrp="1" noChangeAspect="1" noChangeArrowheads="1"/>
          </p:cNvPicPr>
          <p:nvPr>
            <p:ph sz="quarter" idx="1"/>
          </p:nvPr>
        </p:nvPicPr>
        <p:blipFill>
          <a:blip r:embed="rId3" cstate="print"/>
          <a:srcRect/>
          <a:stretch>
            <a:fillRect/>
          </a:stretch>
        </p:blipFill>
        <p:spPr bwMode="auto">
          <a:xfrm>
            <a:off x="4815778" y="1600200"/>
            <a:ext cx="4313044" cy="4495800"/>
          </a:xfrm>
          <a:prstGeom prst="rect">
            <a:avLst/>
          </a:prstGeom>
          <a:noFill/>
          <a:ln w="9525">
            <a:noFill/>
            <a:miter lim="800000"/>
            <a:headEnd/>
            <a:tailEnd/>
          </a:ln>
        </p:spPr>
      </p:pic>
      <p:pic>
        <p:nvPicPr>
          <p:cNvPr id="4" name="图片 3">
            <a:extLst>
              <a:ext uri="{FF2B5EF4-FFF2-40B4-BE49-F238E27FC236}">
                <a16:creationId xmlns:a16="http://schemas.microsoft.com/office/drawing/2014/main" id="{6A22E575-E37F-4054-9C87-657186ACE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02" y="4876800"/>
            <a:ext cx="4592972" cy="15043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
        <p:nvSpPr>
          <p:cNvPr id="8" name="Title 1"/>
          <p:cNvSpPr txBox="1">
            <a:spLocks/>
          </p:cNvSpPr>
          <p:nvPr/>
        </p:nvSpPr>
        <p:spPr>
          <a:xfrm>
            <a:off x="4348162" y="655320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Also known as: </a:t>
            </a:r>
            <a:r>
              <a:rPr lang="en-US" altLang="zh-CN" sz="1800" dirty="0" err="1"/>
              <a:t>nabla</a:t>
            </a:r>
            <a:r>
              <a:rPr lang="en-US" altLang="zh-CN" sz="1800" dirty="0"/>
              <a:t> operator</a:t>
            </a:r>
            <a:endParaRPr 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406"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cxnSp>
        <p:nvCxnSpPr>
          <p:cNvPr id="4" name="直接箭头连接符 3"/>
          <p:cNvCxnSpPr/>
          <p:nvPr/>
        </p:nvCxnSpPr>
        <p:spPr>
          <a:xfrm flipH="1">
            <a:off x="2790723" y="3609890"/>
            <a:ext cx="457200" cy="32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278403" y="3466526"/>
            <a:ext cx="2348909" cy="286728"/>
          </a:xfrm>
          <a:prstGeom prst="rect">
            <a:avLst/>
          </a:prstGeom>
          <a:solidFill>
            <a:srgbClr val="FFFF00"/>
          </a:solidFill>
        </p:spPr>
        <p:txBody>
          <a:bodyPr vert="horz" anchor="ctr">
            <a:normAutofit fontScale="700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unit vector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𝑬</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301"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5"/>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893332"/>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
        <p:nvSpPr>
          <p:cNvPr id="10" name="Title 1"/>
          <p:cNvSpPr txBox="1">
            <a:spLocks/>
          </p:cNvSpPr>
          <p:nvPr/>
        </p:nvSpPr>
        <p:spPr>
          <a:xfrm>
            <a:off x="152400" y="4818935"/>
            <a:ext cx="2695074" cy="490537"/>
          </a:xfrm>
          <a:prstGeom prst="rect">
            <a:avLst/>
          </a:prstGeom>
          <a:solidFill>
            <a:srgbClr val="FFFF00"/>
          </a:solidFill>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1600" dirty="0"/>
              <a:t>(1) Direction (2) magnitude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552"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5"/>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876455"/>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
        <p:nvSpPr>
          <p:cNvPr id="13" name="Title 1"/>
          <p:cNvSpPr txBox="1">
            <a:spLocks/>
          </p:cNvSpPr>
          <p:nvPr/>
        </p:nvSpPr>
        <p:spPr>
          <a:xfrm>
            <a:off x="2111412" y="4038600"/>
            <a:ext cx="2515668" cy="631185"/>
          </a:xfrm>
          <a:prstGeom prst="rect">
            <a:avLst/>
          </a:prstGeom>
        </p:spPr>
        <p:txBody>
          <a:bodyPr vert="horz" anchor="ctr">
            <a:normAutofit fontScale="925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600" dirty="0"/>
              <a:t>Subscript 1 for Starting point</a:t>
            </a:r>
          </a:p>
          <a:p>
            <a:r>
              <a:rPr lang="en-US" altLang="zh-CN" sz="1600" dirty="0"/>
              <a:t>Subscript 2 for ending point</a:t>
            </a:r>
          </a:p>
        </p:txBody>
      </p:sp>
      <p:cxnSp>
        <p:nvCxnSpPr>
          <p:cNvPr id="15" name="直接箭头连接符 14"/>
          <p:cNvCxnSpPr/>
          <p:nvPr/>
        </p:nvCxnSpPr>
        <p:spPr>
          <a:xfrm flipH="1">
            <a:off x="1784558" y="2202931"/>
            <a:ext cx="334354" cy="23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3097460" y="2061039"/>
            <a:ext cx="2386173" cy="356049"/>
          </a:xfrm>
          <a:prstGeom prst="rect">
            <a:avLst/>
          </a:prstGeom>
          <a:solidFill>
            <a:srgbClr val="FFFF00"/>
          </a:solidFill>
        </p:spPr>
        <p:txBody>
          <a:bodyPr vert="horz" anchor="ctr">
            <a:normAutofit fontScale="62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zh-CN" altLang="en-US" sz="2000" dirty="0"/>
              <a:t>→</a:t>
            </a:r>
            <a:r>
              <a:rPr lang="en-US" altLang="zh-CN" sz="2000" dirty="0"/>
              <a:t> to represent </a:t>
            </a:r>
            <a:r>
              <a:rPr lang="en-US" sz="2000" dirty="0"/>
              <a:t>a general vector</a:t>
            </a:r>
          </a:p>
        </p:txBody>
      </p:sp>
      <p:cxnSp>
        <p:nvCxnSpPr>
          <p:cNvPr id="6" name="直接连接符 5"/>
          <p:cNvCxnSpPr/>
          <p:nvPr/>
        </p:nvCxnSpPr>
        <p:spPr>
          <a:xfrm>
            <a:off x="2111412" y="2202931"/>
            <a:ext cx="83958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cxnSp>
        <p:nvCxnSpPr>
          <p:cNvPr id="13" name="直接箭头连接符 12"/>
          <p:cNvCxnSpPr/>
          <p:nvPr/>
        </p:nvCxnSpPr>
        <p:spPr>
          <a:xfrm flipH="1" flipV="1">
            <a:off x="2924615" y="2307134"/>
            <a:ext cx="278752" cy="2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276600" y="2344522"/>
            <a:ext cx="1981199" cy="551078"/>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Note the sequence</a:t>
            </a:r>
          </a:p>
          <a:p>
            <a:r>
              <a:rPr lang="en-US" altLang="zh-CN" sz="1800" dirty="0"/>
              <a:t>(from A to B) </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524000"/>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267200" y="1910824"/>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
        <p:nvSpPr>
          <p:cNvPr id="13" name="Title 1"/>
          <p:cNvSpPr txBox="1">
            <a:spLocks/>
          </p:cNvSpPr>
          <p:nvPr/>
        </p:nvSpPr>
        <p:spPr>
          <a:xfrm>
            <a:off x="33337" y="2210127"/>
            <a:ext cx="4457699"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Determine direction and magnitude separately</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5058796"/>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rotWithShape="1">
          <a:blip r:embed="rId4" cstate="print"/>
          <a:srcRect t="1" r="63542" b="-9650"/>
          <a:stretch/>
        </p:blipFill>
        <p:spPr bwMode="auto">
          <a:xfrm>
            <a:off x="266700" y="2398677"/>
            <a:ext cx="1333500" cy="350535"/>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3956506"/>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5715000"/>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
        <p:nvSpPr>
          <p:cNvPr id="15" name="Title 1"/>
          <p:cNvSpPr txBox="1">
            <a:spLocks/>
          </p:cNvSpPr>
          <p:nvPr/>
        </p:nvSpPr>
        <p:spPr>
          <a:xfrm>
            <a:off x="138113" y="3289130"/>
            <a:ext cx="4067174" cy="268563"/>
          </a:xfrm>
          <a:prstGeom prst="rect">
            <a:avLst/>
          </a:prstGeom>
          <a:solidFill>
            <a:srgbClr val="FFFF00"/>
          </a:solidFill>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ltLang="zh-CN" sz="1800" dirty="0"/>
              <a:t>Trick: always move forward the last vector</a:t>
            </a:r>
            <a:endParaRPr lang="en-US" sz="1800" dirty="0"/>
          </a:p>
        </p:txBody>
      </p:sp>
      <p:sp>
        <p:nvSpPr>
          <p:cNvPr id="4" name="任意多边形 3"/>
          <p:cNvSpPr/>
          <p:nvPr/>
        </p:nvSpPr>
        <p:spPr>
          <a:xfrm flipH="1">
            <a:off x="1143000" y="2745864"/>
            <a:ext cx="481457"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6"/>
          <p:cNvPicPr>
            <a:picLocks noChangeAspect="1" noChangeArrowheads="1"/>
          </p:cNvPicPr>
          <p:nvPr/>
        </p:nvPicPr>
        <p:blipFill rotWithShape="1">
          <a:blip r:embed="rId4" cstate="print"/>
          <a:srcRect l="70834" t="-1355" r="2083" b="-1"/>
          <a:stretch/>
        </p:blipFill>
        <p:spPr bwMode="auto">
          <a:xfrm>
            <a:off x="1600200" y="2392665"/>
            <a:ext cx="990600" cy="324022"/>
          </a:xfrm>
          <a:prstGeom prst="rect">
            <a:avLst/>
          </a:prstGeom>
          <a:noFill/>
          <a:ln w="9525">
            <a:noFill/>
            <a:miter lim="800000"/>
            <a:headEnd/>
            <a:tailEnd/>
          </a:ln>
        </p:spPr>
      </p:pic>
      <p:pic>
        <p:nvPicPr>
          <p:cNvPr id="18" name="Picture 6"/>
          <p:cNvPicPr>
            <a:picLocks noChangeAspect="1" noChangeArrowheads="1"/>
          </p:cNvPicPr>
          <p:nvPr/>
        </p:nvPicPr>
        <p:blipFill rotWithShape="1">
          <a:blip r:embed="rId4" cstate="print"/>
          <a:srcRect l="29876" r="36791"/>
          <a:stretch/>
        </p:blipFill>
        <p:spPr bwMode="auto">
          <a:xfrm>
            <a:off x="2590800" y="2394832"/>
            <a:ext cx="1219200" cy="319687"/>
          </a:xfrm>
          <a:prstGeom prst="rect">
            <a:avLst/>
          </a:prstGeom>
          <a:noFill/>
          <a:ln w="9525">
            <a:noFill/>
            <a:miter lim="800000"/>
            <a:headEnd/>
            <a:tailEnd/>
          </a:ln>
        </p:spPr>
      </p:pic>
      <p:sp>
        <p:nvSpPr>
          <p:cNvPr id="19" name="任意多边形 18"/>
          <p:cNvSpPr/>
          <p:nvPr/>
        </p:nvSpPr>
        <p:spPr>
          <a:xfrm flipH="1">
            <a:off x="2457941" y="2745864"/>
            <a:ext cx="422423" cy="433573"/>
          </a:xfrm>
          <a:custGeom>
            <a:avLst/>
            <a:gdLst>
              <a:gd name="connsiteX0" fmla="*/ 1038225 w 1038225"/>
              <a:gd name="connsiteY0" fmla="*/ 0 h 433573"/>
              <a:gd name="connsiteX1" fmla="*/ 409575 w 1038225"/>
              <a:gd name="connsiteY1" fmla="*/ 433387 h 433573"/>
              <a:gd name="connsiteX2" fmla="*/ 0 w 1038225"/>
              <a:gd name="connsiteY2" fmla="*/ 42862 h 433573"/>
            </a:gdLst>
            <a:ahLst/>
            <a:cxnLst>
              <a:cxn ang="0">
                <a:pos x="connsiteX0" y="connsiteY0"/>
              </a:cxn>
              <a:cxn ang="0">
                <a:pos x="connsiteX1" y="connsiteY1"/>
              </a:cxn>
              <a:cxn ang="0">
                <a:pos x="connsiteX2" y="connsiteY2"/>
              </a:cxn>
            </a:cxnLst>
            <a:rect l="l" t="t" r="r" b="b"/>
            <a:pathLst>
              <a:path w="1038225" h="433573">
                <a:moveTo>
                  <a:pt x="1038225" y="0"/>
                </a:moveTo>
                <a:cubicBezTo>
                  <a:pt x="810418" y="213121"/>
                  <a:pt x="582612" y="426243"/>
                  <a:pt x="409575" y="433387"/>
                </a:cubicBezTo>
                <a:cubicBezTo>
                  <a:pt x="236537" y="440531"/>
                  <a:pt x="118268" y="241696"/>
                  <a:pt x="0" y="4286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12067</TotalTime>
  <Words>820</Words>
  <Application>Microsoft Office PowerPoint</Application>
  <PresentationFormat>全屏显示(4:3)</PresentationFormat>
  <Paragraphs>123</Paragraphs>
  <Slides>44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4" baseType="lpstr">
      <vt:lpstr>华文仿宋</vt: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dell</cp:lastModifiedBy>
  <cp:revision>302</cp:revision>
  <cp:lastPrinted>2009-09-17T21:51:49Z</cp:lastPrinted>
  <dcterms:created xsi:type="dcterms:W3CDTF">2010-03-25T20:03:50Z</dcterms:created>
  <dcterms:modified xsi:type="dcterms:W3CDTF">2022-02-28T14:06:11Z</dcterms:modified>
</cp:coreProperties>
</file>